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2" r:id="rId4"/>
    <p:sldId id="257" r:id="rId5"/>
    <p:sldId id="259" r:id="rId6"/>
    <p:sldId id="263" r:id="rId7"/>
    <p:sldId id="264" r:id="rId8"/>
    <p:sldId id="266" r:id="rId9"/>
    <p:sldId id="267" r:id="rId10"/>
    <p:sldId id="265" r:id="rId11"/>
    <p:sldId id="268" r:id="rId12"/>
    <p:sldId id="272" r:id="rId13"/>
    <p:sldId id="270" r:id="rId14"/>
    <p:sldId id="271" r:id="rId15"/>
    <p:sldId id="386" r:id="rId16"/>
    <p:sldId id="387" r:id="rId17"/>
    <p:sldId id="273" r:id="rId18"/>
    <p:sldId id="388" r:id="rId19"/>
    <p:sldId id="395" r:id="rId20"/>
    <p:sldId id="396" r:id="rId21"/>
    <p:sldId id="275" r:id="rId22"/>
    <p:sldId id="274" r:id="rId23"/>
    <p:sldId id="276" r:id="rId24"/>
    <p:sldId id="362" r:id="rId25"/>
    <p:sldId id="382" r:id="rId26"/>
    <p:sldId id="363" r:id="rId27"/>
    <p:sldId id="383" r:id="rId28"/>
    <p:sldId id="394" r:id="rId29"/>
    <p:sldId id="389" r:id="rId30"/>
    <p:sldId id="390" r:id="rId31"/>
    <p:sldId id="258" r:id="rId32"/>
    <p:sldId id="391" r:id="rId33"/>
    <p:sldId id="260" r:id="rId34"/>
    <p:sldId id="392" r:id="rId35"/>
    <p:sldId id="393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/>
    <p:restoredTop sz="94718"/>
  </p:normalViewPr>
  <p:slideViewPr>
    <p:cSldViewPr snapToGrid="0" snapToObjects="1">
      <p:cViewPr varScale="1">
        <p:scale>
          <a:sx n="117" d="100"/>
          <a:sy n="117" d="100"/>
        </p:scale>
        <p:origin x="2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png>
</file>

<file path=ppt/media/image19.tiff>
</file>

<file path=ppt/media/image2.png>
</file>

<file path=ppt/media/image20.tiff>
</file>

<file path=ppt/media/image21.png>
</file>

<file path=ppt/media/image22.png>
</file>

<file path=ppt/media/image23.tiff>
</file>

<file path=ppt/media/image24.tiff>
</file>

<file path=ppt/media/image25.tiff>
</file>

<file path=ppt/media/image26.png>
</file>

<file path=ppt/media/image27.png>
</file>

<file path=ppt/media/image28.png>
</file>

<file path=ppt/media/image29.tiff>
</file>

<file path=ppt/media/image3.png>
</file>

<file path=ppt/media/image30.png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896CA-0F7A-BC4A-BF87-89BD99C72E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5C85A-C50E-C843-A675-18361FE161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78E051-FDA4-C940-A716-A63225692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E1C23-EBE7-BD4C-B435-7AA83BE46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41639-C605-EC45-902D-379BE0D8D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532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3943B-3072-F047-B42C-644607AB7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49B0DF-4819-F945-9EC0-BF06DFB870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C1A5D8-4C64-1746-8F95-B098447DE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8A5AC8-7001-3941-8323-81AC8C1DA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315D7A-4EFB-564B-9407-473E2AA85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557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A057B3-A4D3-AC4B-9BF7-BE6529156E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E70AD-572F-974F-BB9B-A7ABD730E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DBA33-1D0B-3E4D-A9DD-B14BE2D1F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0EE7E-C337-544B-9C08-0ED0FA55C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8426CF-9B3D-9240-8686-4D747C6CA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698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21B04-F408-554D-8854-DDA9084F4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D236B-A161-F345-B7BF-97D27F287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099D2-361F-0348-823F-2327DB4D0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47ECE-648F-8F41-87F7-4EBE984ED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7A019-BA45-F74B-A50C-85D2781BF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42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E6790-5747-144C-82BB-E0B29CB74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C8E56-1124-E54F-8EAE-6D278F876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68AF7-8A4B-104D-9764-5CAF894C0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13097-707B-7C43-B4CF-F559BB271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BD7798-30D1-9141-82FF-6211BD758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536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1B54E-E041-7942-B61C-A856A8B69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41B77-6878-1448-B121-C76B7E8F93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557A29-50BD-B34A-8B43-2DE734AFE1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DCE23E-9219-3048-9B27-7C8A394EB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4DCA0A-47C8-C644-B5D5-7F40AA5C8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A301AF-0CBD-C144-8F79-78889BC60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649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7038B-B860-0745-8344-5CAD3D37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9986C-0107-9842-B669-814E4E4CD1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4D841F-FB5A-D342-8873-C5FFA20DD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E5D724-D597-0747-9783-A156469730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14B41A-9454-2E4F-A5A3-7A75A2C488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46A338-BF15-A441-8097-E49A72CA6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D6553C-4F6F-1B4D-8A91-2A74E9015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776360-8AA8-C74A-9A28-1E258C431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500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95C55-E9F5-CE44-B96C-01B2327D2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3303ED-4C5E-4747-87FB-BAB2C087B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E6BDB5-A3EF-364B-884E-89E05D8A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E7591-4B22-7E42-B4BB-4B2019A2A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728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BC4FF9-ED1C-1645-B1B8-82506B129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BB798B-70CA-F14F-9E50-2EA91093E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7C96A4-43FD-DE48-ABF1-F55CD87D0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33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08D4C-04E8-4A46-8CB5-F50E07197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51ED0-D4F8-9145-81B4-477BAD57E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7A739D-0524-AB4F-BA38-B6FC6B609D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B64249-2658-234F-B948-EE57F90AB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2EE737-56AE-144A-B92D-7C09E5C19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81DBFD-5A33-6B46-B159-2DFBE906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389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26E0D-937B-8944-A098-F5BB3561F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151293-F4F8-A24F-AC25-C91702346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592FA2-57D9-764F-9558-3675C96AE5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12FB3D-24BF-324D-9BF2-B980AFFC3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1BEFA3-0656-A247-9AC9-6D2CE553B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6E077F-F83A-064E-8B43-66EBF9325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18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370D50-7CC2-2742-AEAA-E1BEF1B22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27126D-BF4D-9F4D-9BF2-7E8BE573F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6DBC9-5019-EC4F-B879-7CA4F83F23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F473CD-55B4-AA4B-AB56-F7184B308DE0}" type="datetimeFigureOut">
              <a:rPr lang="en-US" smtClean="0"/>
              <a:t>3/15/21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C9A26E-2E25-6E4F-B191-49449E7A4A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D43B0-4812-CA46-9E71-F0F22D9EB0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174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9E41A6-CB6A-EA41-9F97-3952E3C4B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91202"/>
            <a:ext cx="12192000" cy="8267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5B1542-A617-BD44-8CE5-A1AF8A036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5826" y="95534"/>
            <a:ext cx="9144000" cy="1299026"/>
          </a:xfrm>
        </p:spPr>
        <p:txBody>
          <a:bodyPr/>
          <a:lstStyle/>
          <a:p>
            <a:r>
              <a:rPr lang="en-US" dirty="0"/>
              <a:t>Plants and nutrients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9260EA-7B77-FE4A-99D6-31B8992D45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5826" y="1394560"/>
            <a:ext cx="9144000" cy="1655762"/>
          </a:xfrm>
        </p:spPr>
        <p:txBody>
          <a:bodyPr/>
          <a:lstStyle/>
          <a:p>
            <a:r>
              <a:rPr lang="en-US" dirty="0"/>
              <a:t>March 16, 2021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6662F4-45F6-F249-9AA7-5C21597D5653}"/>
              </a:ext>
            </a:extLst>
          </p:cNvPr>
          <p:cNvSpPr txBox="1"/>
          <p:nvPr/>
        </p:nvSpPr>
        <p:spPr>
          <a:xfrm>
            <a:off x="7609655" y="6488668"/>
            <a:ext cx="458234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Figures from textbooks unless otherwise noted</a:t>
            </a:r>
          </a:p>
        </p:txBody>
      </p:sp>
    </p:spTree>
    <p:extLst>
      <p:ext uri="{BB962C8B-B14F-4D97-AF65-F5344CB8AC3E}">
        <p14:creationId xmlns:p14="http://schemas.microsoft.com/office/powerpoint/2010/main" val="2529769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CDDC04-BA89-DC44-8017-DC9A930B0032}"/>
              </a:ext>
            </a:extLst>
          </p:cNvPr>
          <p:cNvSpPr txBox="1"/>
          <p:nvPr/>
        </p:nvSpPr>
        <p:spPr>
          <a:xfrm>
            <a:off x="6769290" y="2006221"/>
            <a:ext cx="54227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7030A0"/>
                </a:solidFill>
              </a:rPr>
              <a:t>What could explain these trends?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CF3091-7B73-984A-A358-59BA620BE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207" y="0"/>
            <a:ext cx="52934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815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EE866-9B36-3E4A-B85E-8305D77FA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Nutrition impacts: NPP</a:t>
            </a:r>
          </a:p>
        </p:txBody>
      </p:sp>
    </p:spTree>
    <p:extLst>
      <p:ext uri="{BB962C8B-B14F-4D97-AF65-F5344CB8AC3E}">
        <p14:creationId xmlns:p14="http://schemas.microsoft.com/office/powerpoint/2010/main" val="3700557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21FE5-FB23-744C-9543-EB24D3F32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 addition increases NPP by 29% (</a:t>
            </a:r>
            <a:r>
              <a:rPr lang="en-US" dirty="0" err="1"/>
              <a:t>Lebauer</a:t>
            </a:r>
            <a:r>
              <a:rPr lang="en-US" dirty="0"/>
              <a:t> and </a:t>
            </a:r>
            <a:r>
              <a:rPr lang="en-US" dirty="0" err="1"/>
              <a:t>Treseder</a:t>
            </a:r>
            <a:r>
              <a:rPr lang="en-US" dirty="0"/>
              <a:t>, 2008)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F19C61-EAEC-9B4F-8040-898A3227C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45" y="2278132"/>
            <a:ext cx="7393553" cy="393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403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21FE5-FB23-744C-9543-EB24D3F32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 addition increases NPP by 29% (</a:t>
            </a:r>
            <a:r>
              <a:rPr lang="en-US" dirty="0" err="1"/>
              <a:t>Lebauer</a:t>
            </a:r>
            <a:r>
              <a:rPr lang="en-US" dirty="0"/>
              <a:t> and </a:t>
            </a:r>
            <a:r>
              <a:rPr lang="en-US" dirty="0" err="1"/>
              <a:t>Treseder</a:t>
            </a:r>
            <a:r>
              <a:rPr lang="en-US" dirty="0"/>
              <a:t>, 2008)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F19C61-EAEC-9B4F-8040-898A3227C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45" y="2278132"/>
            <a:ext cx="7393553" cy="39315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A47DD9-DD1E-1A44-93A5-B0507C670C4A}"/>
              </a:ext>
            </a:extLst>
          </p:cNvPr>
          <p:cNvSpPr txBox="1"/>
          <p:nvPr/>
        </p:nvSpPr>
        <p:spPr>
          <a:xfrm>
            <a:off x="8379726" y="3316406"/>
            <a:ext cx="36075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What could explain this effect?</a:t>
            </a:r>
          </a:p>
        </p:txBody>
      </p:sp>
    </p:spTree>
    <p:extLst>
      <p:ext uri="{BB962C8B-B14F-4D97-AF65-F5344CB8AC3E}">
        <p14:creationId xmlns:p14="http://schemas.microsoft.com/office/powerpoint/2010/main" val="15746673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EC605ED-012A-9E4B-A059-D9D693DF2BE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"/>
          <a:stretch/>
        </p:blipFill>
        <p:spPr>
          <a:xfrm>
            <a:off x="1842447" y="479427"/>
            <a:ext cx="8103602" cy="42574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D22AD3C-FDF8-E948-BFAF-D1B4553A4604}"/>
              </a:ext>
            </a:extLst>
          </p:cNvPr>
          <p:cNvSpPr txBox="1"/>
          <p:nvPr/>
        </p:nvSpPr>
        <p:spPr>
          <a:xfrm>
            <a:off x="1354785" y="5186150"/>
            <a:ext cx="9624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Leaves are basically the same shape, but get packed with more 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8C2F19-ED24-4A4B-A7CB-1FE28C52C511}"/>
              </a:ext>
            </a:extLst>
          </p:cNvPr>
          <p:cNvSpPr txBox="1"/>
          <p:nvPr/>
        </p:nvSpPr>
        <p:spPr>
          <a:xfrm>
            <a:off x="10466463" y="6488668"/>
            <a:ext cx="1725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Firn</a:t>
            </a:r>
            <a:r>
              <a:rPr lang="en-US" dirty="0"/>
              <a:t> et al. (2019)</a:t>
            </a:r>
          </a:p>
        </p:txBody>
      </p:sp>
    </p:spTree>
    <p:extLst>
      <p:ext uri="{BB962C8B-B14F-4D97-AF65-F5344CB8AC3E}">
        <p14:creationId xmlns:p14="http://schemas.microsoft.com/office/powerpoint/2010/main" val="34842227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3273757-8A5A-C64C-957B-92642C410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584" y="795646"/>
            <a:ext cx="3365500" cy="5321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F3270F-7BDC-F34A-BF1D-1DF72A38D9DB}"/>
              </a:ext>
            </a:extLst>
          </p:cNvPr>
          <p:cNvSpPr txBox="1"/>
          <p:nvPr/>
        </p:nvSpPr>
        <p:spPr>
          <a:xfrm>
            <a:off x="5854890" y="2893326"/>
            <a:ext cx="59572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Not necessarily doing more photosynthesis though…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A5A543-B6FD-474C-8AAE-A1B84B8FA915}"/>
              </a:ext>
            </a:extLst>
          </p:cNvPr>
          <p:cNvSpPr txBox="1"/>
          <p:nvPr/>
        </p:nvSpPr>
        <p:spPr>
          <a:xfrm>
            <a:off x="10987824" y="6488668"/>
            <a:ext cx="1204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Brix (1971)</a:t>
            </a:r>
          </a:p>
        </p:txBody>
      </p:sp>
    </p:spTree>
    <p:extLst>
      <p:ext uri="{BB962C8B-B14F-4D97-AF65-F5344CB8AC3E}">
        <p14:creationId xmlns:p14="http://schemas.microsoft.com/office/powerpoint/2010/main" val="42417552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EFF9C95-CD4C-0741-9D22-3DFE70E5C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353" y="749963"/>
            <a:ext cx="5054600" cy="5194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A3E82E5-C910-3A47-BB43-BAC8934ACE61}"/>
              </a:ext>
            </a:extLst>
          </p:cNvPr>
          <p:cNvSpPr txBox="1"/>
          <p:nvPr/>
        </p:nvSpPr>
        <p:spPr>
          <a:xfrm>
            <a:off x="7206018" y="2893326"/>
            <a:ext cx="4606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But plants are growing!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777218-9E01-5047-A2A7-A956D371C351}"/>
              </a:ext>
            </a:extLst>
          </p:cNvPr>
          <p:cNvSpPr txBox="1"/>
          <p:nvPr/>
        </p:nvSpPr>
        <p:spPr>
          <a:xfrm>
            <a:off x="10987824" y="6488668"/>
            <a:ext cx="1204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Brix (1971)</a:t>
            </a:r>
          </a:p>
        </p:txBody>
      </p:sp>
    </p:spTree>
    <p:extLst>
      <p:ext uri="{BB962C8B-B14F-4D97-AF65-F5344CB8AC3E}">
        <p14:creationId xmlns:p14="http://schemas.microsoft.com/office/powerpoint/2010/main" val="40972314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16A2DE-9133-4A46-8C5C-151485C7C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932" y="101601"/>
            <a:ext cx="3848100" cy="6756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209F48D-F496-3744-86C9-BFC92804F233}"/>
              </a:ext>
            </a:extLst>
          </p:cNvPr>
          <p:cNvSpPr txBox="1"/>
          <p:nvPr/>
        </p:nvSpPr>
        <p:spPr>
          <a:xfrm>
            <a:off x="5854890" y="2893326"/>
            <a:ext cx="59572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More leaves and shoots are produced at the expense of roots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17C0AF-A6FD-9E4D-85B5-CD4DEBF4B5C2}"/>
              </a:ext>
            </a:extLst>
          </p:cNvPr>
          <p:cNvSpPr txBox="1"/>
          <p:nvPr/>
        </p:nvSpPr>
        <p:spPr>
          <a:xfrm>
            <a:off x="10026214" y="6488668"/>
            <a:ext cx="2165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Ingested et al. (1991)</a:t>
            </a:r>
          </a:p>
        </p:txBody>
      </p:sp>
    </p:spTree>
    <p:extLst>
      <p:ext uri="{BB962C8B-B14F-4D97-AF65-F5344CB8AC3E}">
        <p14:creationId xmlns:p14="http://schemas.microsoft.com/office/powerpoint/2010/main" val="25353343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F3080-15AE-0445-9CDA-789ED2133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Nutrition effects on physiological processes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241CF-E45A-F341-8061-F579C46E2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Growth: increases</a:t>
            </a:r>
          </a:p>
          <a:p>
            <a:r>
              <a:rPr lang="en-US" sz="4000" dirty="0"/>
              <a:t>Storage: increases</a:t>
            </a:r>
          </a:p>
          <a:p>
            <a:r>
              <a:rPr lang="en-US" sz="4000" dirty="0"/>
              <a:t>Photosynthesis: not heavily impacted</a:t>
            </a:r>
          </a:p>
          <a:p>
            <a:r>
              <a:rPr lang="en-US" sz="4000" dirty="0"/>
              <a:t>Allocation: shift to aboveground</a:t>
            </a:r>
          </a:p>
        </p:txBody>
      </p:sp>
    </p:spTree>
    <p:extLst>
      <p:ext uri="{BB962C8B-B14F-4D97-AF65-F5344CB8AC3E}">
        <p14:creationId xmlns:p14="http://schemas.microsoft.com/office/powerpoint/2010/main" val="25875707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F3080-15AE-0445-9CDA-789ED2133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Nutrition effects on physiological processes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241CF-E45A-F341-8061-F579C46E2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Growth: increases</a:t>
            </a:r>
          </a:p>
          <a:p>
            <a:r>
              <a:rPr lang="en-US" sz="4000" dirty="0"/>
              <a:t>Storage: increases</a:t>
            </a:r>
          </a:p>
          <a:p>
            <a:r>
              <a:rPr lang="en-US" sz="4000" dirty="0"/>
              <a:t>Photosynthesis: not heavily impacted</a:t>
            </a:r>
          </a:p>
          <a:p>
            <a:r>
              <a:rPr lang="en-US" sz="4000" dirty="0"/>
              <a:t>Allocation: shift to aboveground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1223C3-1683-3243-ACF3-FBE799C306E7}"/>
              </a:ext>
            </a:extLst>
          </p:cNvPr>
          <p:cNvSpPr txBox="1"/>
          <p:nvPr/>
        </p:nvSpPr>
        <p:spPr>
          <a:xfrm>
            <a:off x="4817348" y="4988461"/>
            <a:ext cx="255730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3959940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10E57-04CB-1541-8339-32E06469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essential elements do plants use?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D3304A-B04E-AC42-AB3A-F9D5825C60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5365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28077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EE866-9B36-3E4A-B85E-8305D77FA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Nutrition impacts: Diversity</a:t>
            </a:r>
          </a:p>
        </p:txBody>
      </p:sp>
    </p:spTree>
    <p:extLst>
      <p:ext uri="{BB962C8B-B14F-4D97-AF65-F5344CB8AC3E}">
        <p14:creationId xmlns:p14="http://schemas.microsoft.com/office/powerpoint/2010/main" val="7242280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3D9F0A-FABD-E343-A2EC-0E1B8582BFD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435385"/>
            <a:ext cx="8144490" cy="4178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FDB70A5-9360-0749-9E98-930D00918540}"/>
              </a:ext>
            </a:extLst>
          </p:cNvPr>
          <p:cNvSpPr txBox="1"/>
          <p:nvPr/>
        </p:nvSpPr>
        <p:spPr>
          <a:xfrm>
            <a:off x="10080140" y="6488668"/>
            <a:ext cx="2111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Harpole</a:t>
            </a:r>
            <a:r>
              <a:rPr lang="en-US" dirty="0"/>
              <a:t> et al. (2016)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FB1C2E-C21B-644C-BA5A-4E07DC70137C}"/>
              </a:ext>
            </a:extLst>
          </p:cNvPr>
          <p:cNvSpPr txBox="1"/>
          <p:nvPr/>
        </p:nvSpPr>
        <p:spPr>
          <a:xfrm>
            <a:off x="8625386" y="2878204"/>
            <a:ext cx="325271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Why would adding nutrients reduce diversity?</a:t>
            </a:r>
          </a:p>
        </p:txBody>
      </p:sp>
    </p:spTree>
    <p:extLst>
      <p:ext uri="{BB962C8B-B14F-4D97-AF65-F5344CB8AC3E}">
        <p14:creationId xmlns:p14="http://schemas.microsoft.com/office/powerpoint/2010/main" val="18082541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172BF6-FB7B-C948-ADDD-900E30F9D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97" y="1721134"/>
            <a:ext cx="8140700" cy="3606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A4C698-E002-C940-92C3-019634BA3951}"/>
              </a:ext>
            </a:extLst>
          </p:cNvPr>
          <p:cNvSpPr txBox="1"/>
          <p:nvPr/>
        </p:nvSpPr>
        <p:spPr>
          <a:xfrm>
            <a:off x="10080140" y="6488668"/>
            <a:ext cx="2111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Harpole</a:t>
            </a:r>
            <a:r>
              <a:rPr lang="en-US" dirty="0"/>
              <a:t> et al. (2016)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3543AA-E0AB-BE4C-BB59-4540A58D43CD}"/>
              </a:ext>
            </a:extLst>
          </p:cNvPr>
          <p:cNvSpPr txBox="1"/>
          <p:nvPr/>
        </p:nvSpPr>
        <p:spPr>
          <a:xfrm>
            <a:off x="8980227" y="3166281"/>
            <a:ext cx="32117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A shift in the importance of other resources!</a:t>
            </a:r>
          </a:p>
        </p:txBody>
      </p:sp>
    </p:spTree>
    <p:extLst>
      <p:ext uri="{BB962C8B-B14F-4D97-AF65-F5344CB8AC3E}">
        <p14:creationId xmlns:p14="http://schemas.microsoft.com/office/powerpoint/2010/main" val="30409117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example: tallgrass prairie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1690688"/>
            <a:ext cx="6491785" cy="48688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68034" y="1690688"/>
            <a:ext cx="2325806" cy="27909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8907" y="4546482"/>
            <a:ext cx="2684060" cy="201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1019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example: tallgrass prairie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68034" y="1690688"/>
            <a:ext cx="2325806" cy="27909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8907" y="4546482"/>
            <a:ext cx="2684060" cy="201304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96537" y="1842448"/>
            <a:ext cx="589905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Wildflowers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C3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Fast growing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Use a lot of resources (e.g., Nitrogen)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96536" y="4481655"/>
            <a:ext cx="359104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Grasses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C4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Slow growing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Efficient resource use</a:t>
            </a:r>
          </a:p>
        </p:txBody>
      </p:sp>
    </p:spTree>
    <p:extLst>
      <p:ext uri="{BB962C8B-B14F-4D97-AF65-F5344CB8AC3E}">
        <p14:creationId xmlns:p14="http://schemas.microsoft.com/office/powerpoint/2010/main" val="23030651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example: tallgrass prairie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37475" y="2072826"/>
            <a:ext cx="6131636" cy="380936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292818" y="5240741"/>
            <a:ext cx="887105" cy="5868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285391" y="4899546"/>
            <a:ext cx="1978926" cy="9280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383990" y="5894992"/>
            <a:ext cx="901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Grasses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62407" y="5894992"/>
            <a:ext cx="1306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Wildflowers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532163" y="4162567"/>
            <a:ext cx="412033" cy="16650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78216" y="3698541"/>
            <a:ext cx="412033" cy="21290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230180" y="4107976"/>
            <a:ext cx="317363" cy="302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969435" y="4601575"/>
            <a:ext cx="317363" cy="302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346423" y="4030640"/>
            <a:ext cx="317363" cy="302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933281" y="2993409"/>
            <a:ext cx="317363" cy="302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2472725" y="2531657"/>
            <a:ext cx="2959078" cy="4344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68034" y="1690688"/>
            <a:ext cx="2325806" cy="279096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8907" y="4546482"/>
            <a:ext cx="2684060" cy="201304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0" y="6488668"/>
            <a:ext cx="1906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(2016)</a:t>
            </a:r>
          </a:p>
        </p:txBody>
      </p:sp>
    </p:spTree>
    <p:extLst>
      <p:ext uri="{BB962C8B-B14F-4D97-AF65-F5344CB8AC3E}">
        <p14:creationId xmlns:p14="http://schemas.microsoft.com/office/powerpoint/2010/main" val="18821029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example: tallgrass prairie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68034" y="1690688"/>
            <a:ext cx="2325806" cy="279096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8907" y="4546482"/>
            <a:ext cx="2684060" cy="201304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0" y="6488668"/>
            <a:ext cx="1906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(2016)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7C6B58-C100-7A43-9061-DCE9F187EAD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40269" y="1885169"/>
            <a:ext cx="3102884" cy="4674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7728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6DEB0-05D7-BF42-872D-986D8120F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Tying together </a:t>
            </a:r>
            <a:r>
              <a:rPr lang="en-US"/>
              <a:t>global change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DD341C-0E58-9C4C-A693-DD7D0A7169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937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1064B3-1F64-0B45-870B-D9CE537266F1}"/>
              </a:ext>
            </a:extLst>
          </p:cNvPr>
          <p:cNvSpPr txBox="1"/>
          <p:nvPr/>
        </p:nvSpPr>
        <p:spPr>
          <a:xfrm>
            <a:off x="573206" y="477672"/>
            <a:ext cx="92957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The Jasper Ridge Global Change Experiment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7FB599-658B-454E-A6F7-5F58B0563BF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18991" y="1378424"/>
            <a:ext cx="6723797" cy="504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038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65D0BE-E63F-0348-AC7F-81E2C9369F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572" y="0"/>
            <a:ext cx="49608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064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1064B3-1F64-0B45-870B-D9CE537266F1}"/>
              </a:ext>
            </a:extLst>
          </p:cNvPr>
          <p:cNvSpPr txBox="1"/>
          <p:nvPr/>
        </p:nvSpPr>
        <p:spPr>
          <a:xfrm>
            <a:off x="573206" y="477672"/>
            <a:ext cx="65466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The Jasper Ridge GCE: location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7DE752-A0FC-2941-9B13-89D7E871E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70" y="1301180"/>
            <a:ext cx="4958911" cy="522026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F64AD2D-0271-994A-8B22-AAD3CCD92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481" y="2756846"/>
            <a:ext cx="4556164" cy="35052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2B6834-532C-4947-B6D1-3EFA3FAF7E92}"/>
              </a:ext>
            </a:extLst>
          </p:cNvPr>
          <p:cNvSpPr txBox="1"/>
          <p:nvPr/>
        </p:nvSpPr>
        <p:spPr>
          <a:xfrm>
            <a:off x="8218678" y="3434260"/>
            <a:ext cx="352455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Annual grassland</a:t>
            </a:r>
          </a:p>
          <a:p>
            <a:r>
              <a:rPr lang="en-US" sz="2800" dirty="0">
                <a:solidFill>
                  <a:srgbClr val="7030A0"/>
                </a:solidFill>
              </a:rPr>
              <a:t>Mediterranean climate</a:t>
            </a:r>
          </a:p>
        </p:txBody>
      </p:sp>
    </p:spTree>
    <p:extLst>
      <p:ext uri="{BB962C8B-B14F-4D97-AF65-F5344CB8AC3E}">
        <p14:creationId xmlns:p14="http://schemas.microsoft.com/office/powerpoint/2010/main" val="6662892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1064B3-1F64-0B45-870B-D9CE537266F1}"/>
              </a:ext>
            </a:extLst>
          </p:cNvPr>
          <p:cNvSpPr txBox="1"/>
          <p:nvPr/>
        </p:nvSpPr>
        <p:spPr>
          <a:xfrm>
            <a:off x="573206" y="477672"/>
            <a:ext cx="71901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The Jasper Ridge GCE: treatments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2B6834-532C-4947-B6D1-3EFA3FAF7E92}"/>
              </a:ext>
            </a:extLst>
          </p:cNvPr>
          <p:cNvSpPr txBox="1"/>
          <p:nvPr/>
        </p:nvSpPr>
        <p:spPr>
          <a:xfrm>
            <a:off x="8396099" y="1556821"/>
            <a:ext cx="2739404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CO2 (FACE)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Ambient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680 ppm</a:t>
            </a:r>
          </a:p>
          <a:p>
            <a:endParaRPr lang="en-US" sz="2000" dirty="0">
              <a:solidFill>
                <a:srgbClr val="7030A0"/>
              </a:solidFill>
            </a:endParaRPr>
          </a:p>
          <a:p>
            <a:r>
              <a:rPr lang="en-US" sz="2000" dirty="0">
                <a:solidFill>
                  <a:srgbClr val="7030A0"/>
                </a:solidFill>
              </a:rPr>
              <a:t>Temperature (heaters)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Ambient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Ambient + 1°C</a:t>
            </a:r>
          </a:p>
          <a:p>
            <a:endParaRPr lang="en-US" sz="2000" dirty="0">
              <a:solidFill>
                <a:srgbClr val="7030A0"/>
              </a:solidFill>
            </a:endParaRPr>
          </a:p>
          <a:p>
            <a:r>
              <a:rPr lang="en-US" sz="2000" dirty="0">
                <a:solidFill>
                  <a:srgbClr val="7030A0"/>
                </a:solidFill>
              </a:rPr>
              <a:t>Precipitation (sprinklers)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Ambient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150% Ambient</a:t>
            </a:r>
          </a:p>
          <a:p>
            <a:endParaRPr lang="en-US" sz="2000" dirty="0">
              <a:solidFill>
                <a:srgbClr val="7030A0"/>
              </a:solidFill>
            </a:endParaRPr>
          </a:p>
          <a:p>
            <a:r>
              <a:rPr lang="en-US" sz="2000" dirty="0">
                <a:solidFill>
                  <a:srgbClr val="7030A0"/>
                </a:solidFill>
              </a:rPr>
              <a:t>Nitrogen (fertilizer)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None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+5 g m</a:t>
            </a:r>
            <a:r>
              <a:rPr lang="en-US" sz="2000" baseline="30000" dirty="0">
                <a:solidFill>
                  <a:srgbClr val="7030A0"/>
                </a:solidFill>
              </a:rPr>
              <a:t>-2</a:t>
            </a:r>
            <a:r>
              <a:rPr lang="en-US" sz="2000" dirty="0">
                <a:solidFill>
                  <a:srgbClr val="7030A0"/>
                </a:solidFill>
              </a:rPr>
              <a:t> yr</a:t>
            </a:r>
            <a:r>
              <a:rPr lang="en-US" sz="2000" baseline="30000" dirty="0">
                <a:solidFill>
                  <a:srgbClr val="7030A0"/>
                </a:solidFill>
              </a:rPr>
              <a:t>-1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4628CA-7D65-B24A-B629-10E89DC0F07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3788" y="1826617"/>
            <a:ext cx="6254087" cy="41693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674A15-06D3-A74C-A580-47D095879111}"/>
              </a:ext>
            </a:extLst>
          </p:cNvPr>
          <p:cNvSpPr txBox="1"/>
          <p:nvPr/>
        </p:nvSpPr>
        <p:spPr>
          <a:xfrm>
            <a:off x="1501253" y="6265802"/>
            <a:ext cx="51676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*Treatments included all combinations*</a:t>
            </a:r>
          </a:p>
        </p:txBody>
      </p:sp>
    </p:spTree>
    <p:extLst>
      <p:ext uri="{BB962C8B-B14F-4D97-AF65-F5344CB8AC3E}">
        <p14:creationId xmlns:p14="http://schemas.microsoft.com/office/powerpoint/2010/main" val="24387604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1064B3-1F64-0B45-870B-D9CE537266F1}"/>
              </a:ext>
            </a:extLst>
          </p:cNvPr>
          <p:cNvSpPr txBox="1"/>
          <p:nvPr/>
        </p:nvSpPr>
        <p:spPr>
          <a:xfrm>
            <a:off x="573206" y="477672"/>
            <a:ext cx="79868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The Jasper Ridge GCE: measurements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2B6834-532C-4947-B6D1-3EFA3FAF7E92}"/>
              </a:ext>
            </a:extLst>
          </p:cNvPr>
          <p:cNvSpPr txBox="1"/>
          <p:nvPr/>
        </p:nvSpPr>
        <p:spPr>
          <a:xfrm>
            <a:off x="7877483" y="2648642"/>
            <a:ext cx="409160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7030A0"/>
                </a:solidFill>
              </a:rPr>
              <a:t>Root and shoot biomass</a:t>
            </a:r>
            <a:endParaRPr lang="en-US" sz="2800" baseline="30000" dirty="0">
              <a:solidFill>
                <a:srgbClr val="7030A0"/>
              </a:solidFill>
            </a:endParaRP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7030A0"/>
                </a:solidFill>
              </a:rPr>
              <a:t>Plant </a:t>
            </a:r>
            <a:r>
              <a:rPr lang="en-US" sz="2800">
                <a:solidFill>
                  <a:srgbClr val="7030A0"/>
                </a:solidFill>
              </a:rPr>
              <a:t>community diversity</a:t>
            </a:r>
            <a:endParaRPr lang="en-US" sz="2800" dirty="0">
              <a:solidFill>
                <a:srgbClr val="7030A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26D49E9-62E4-A945-B3B1-F4CC320F1E0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5660" y="1633954"/>
            <a:ext cx="5127009" cy="384525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A9BCCF2-C78C-8C49-B755-16405A1B5D4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21705" y="2484869"/>
            <a:ext cx="3157019" cy="4209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0467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68E7A-F1BE-0E42-BB7C-67E041F6B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Assignment: develop a hypothesis for how you would expect the treatments to </a:t>
            </a:r>
            <a:r>
              <a:rPr lang="en-US" sz="4800"/>
              <a:t>impact plant biomass </a:t>
            </a:r>
            <a:r>
              <a:rPr lang="en-US" sz="4800" dirty="0"/>
              <a:t>and diversity. Use a systems diagram to explain your hypothesis.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73FBA-8B4F-B54F-B44C-F8BB4F314C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7812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0943ED7-1142-8F43-A94A-83137F09D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56" y="0"/>
            <a:ext cx="3178911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1E21503-243B-A441-9C5E-DA31D3520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2600" y="1390650"/>
            <a:ext cx="5359400" cy="39751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06E7EA-3395-F840-AE30-25A4E8BBA558}"/>
              </a:ext>
            </a:extLst>
          </p:cNvPr>
          <p:cNvSpPr txBox="1"/>
          <p:nvPr/>
        </p:nvSpPr>
        <p:spPr>
          <a:xfrm>
            <a:off x="10260702" y="6488668"/>
            <a:ext cx="1931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Dukes et al. (2005)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AB9997-ECFB-DE43-9496-F5F3B69366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1493" y="0"/>
            <a:ext cx="3568700" cy="6756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FB1968-64DA-AE44-B483-A5128262622C}"/>
              </a:ext>
            </a:extLst>
          </p:cNvPr>
          <p:cNvSpPr txBox="1"/>
          <p:nvPr/>
        </p:nvSpPr>
        <p:spPr>
          <a:xfrm>
            <a:off x="10284105" y="0"/>
            <a:ext cx="19078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Biomass</a:t>
            </a:r>
          </a:p>
        </p:txBody>
      </p:sp>
    </p:spTree>
    <p:extLst>
      <p:ext uri="{BB962C8B-B14F-4D97-AF65-F5344CB8AC3E}">
        <p14:creationId xmlns:p14="http://schemas.microsoft.com/office/powerpoint/2010/main" val="13163031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691824-926B-E445-AFD1-A605310FB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569" y="1937982"/>
            <a:ext cx="4917471" cy="34522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5131EFF-A3CC-7045-B4F0-1DB0E66DD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428" y="750626"/>
            <a:ext cx="6365571" cy="61073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411CC63-8158-824F-8FBA-F273BED0F9F9}"/>
              </a:ext>
            </a:extLst>
          </p:cNvPr>
          <p:cNvSpPr txBox="1"/>
          <p:nvPr/>
        </p:nvSpPr>
        <p:spPr>
          <a:xfrm>
            <a:off x="0" y="6488667"/>
            <a:ext cx="2141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Zavaleta</a:t>
            </a:r>
            <a:r>
              <a:rPr lang="en-US" dirty="0"/>
              <a:t>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0685BA-4027-814D-9976-BF3AB28A0950}"/>
              </a:ext>
            </a:extLst>
          </p:cNvPr>
          <p:cNvSpPr txBox="1"/>
          <p:nvPr/>
        </p:nvSpPr>
        <p:spPr>
          <a:xfrm>
            <a:off x="0" y="0"/>
            <a:ext cx="19918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Diversity</a:t>
            </a:r>
          </a:p>
        </p:txBody>
      </p:sp>
    </p:spTree>
    <p:extLst>
      <p:ext uri="{BB962C8B-B14F-4D97-AF65-F5344CB8AC3E}">
        <p14:creationId xmlns:p14="http://schemas.microsoft.com/office/powerpoint/2010/main" val="799250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0C133-42F3-D143-BDC4-6DDDFE118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they use them for?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D8843A-178C-6549-85C9-1A74B267CD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602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CC953C-9F0A-254E-B508-83DD21711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915" y="0"/>
            <a:ext cx="72121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03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2B84D-9323-A841-B59C-4A0F9C7D4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nutrients get into the soil?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4014-2D05-8A42-B1E3-5F8F23652F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252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A7155A-8BFD-D24A-B78E-AB1FC9C40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028700"/>
            <a:ext cx="57531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493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EAE4BA-B8AE-764E-8AF0-432221F4C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55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E3B740-379A-5E49-A84D-8391DDB90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029700" cy="6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709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398</Words>
  <Application>Microsoft Macintosh PowerPoint</Application>
  <PresentationFormat>Widescreen</PresentationFormat>
  <Paragraphs>81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Calibri</vt:lpstr>
      <vt:lpstr>Calibri Light</vt:lpstr>
      <vt:lpstr>Office Theme</vt:lpstr>
      <vt:lpstr>Plants and nutrients</vt:lpstr>
      <vt:lpstr>What essential elements do plants use?</vt:lpstr>
      <vt:lpstr>PowerPoint Presentation</vt:lpstr>
      <vt:lpstr>What do they use them for?</vt:lpstr>
      <vt:lpstr>PowerPoint Presentation</vt:lpstr>
      <vt:lpstr>How do nutrients get into the soil?</vt:lpstr>
      <vt:lpstr>PowerPoint Presentation</vt:lpstr>
      <vt:lpstr>PowerPoint Presentation</vt:lpstr>
      <vt:lpstr>PowerPoint Presentation</vt:lpstr>
      <vt:lpstr>PowerPoint Presentation</vt:lpstr>
      <vt:lpstr>Nutrition impacts: NPP</vt:lpstr>
      <vt:lpstr>N addition increases NPP by 29% (Lebauer and Treseder, 2008)</vt:lpstr>
      <vt:lpstr>N addition increases NPP by 29% (Lebauer and Treseder, 2008)</vt:lpstr>
      <vt:lpstr>PowerPoint Presentation</vt:lpstr>
      <vt:lpstr>PowerPoint Presentation</vt:lpstr>
      <vt:lpstr>PowerPoint Presentation</vt:lpstr>
      <vt:lpstr>PowerPoint Presentation</vt:lpstr>
      <vt:lpstr>Nutrition effects on physiological processes</vt:lpstr>
      <vt:lpstr>Nutrition effects on physiological processes</vt:lpstr>
      <vt:lpstr>PowerPoint Presentation</vt:lpstr>
      <vt:lpstr>Nutrition impacts: Diversity</vt:lpstr>
      <vt:lpstr>PowerPoint Presentation</vt:lpstr>
      <vt:lpstr>PowerPoint Presentation</vt:lpstr>
      <vt:lpstr>Competition example: tallgrass prairie</vt:lpstr>
      <vt:lpstr>Competition example: tallgrass prairie</vt:lpstr>
      <vt:lpstr>Competition example: tallgrass prairie</vt:lpstr>
      <vt:lpstr>Competition example: tallgrass prairie</vt:lpstr>
      <vt:lpstr>Tying together global change</vt:lpstr>
      <vt:lpstr>PowerPoint Presentation</vt:lpstr>
      <vt:lpstr>PowerPoint Presentation</vt:lpstr>
      <vt:lpstr>PowerPoint Presentation</vt:lpstr>
      <vt:lpstr>PowerPoint Presentation</vt:lpstr>
      <vt:lpstr>Assignment: develop a hypothesis for how you would expect the treatments to impact plant biomass and diversity. Use a systems diagram to explain your hypothesis.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40</cp:revision>
  <dcterms:created xsi:type="dcterms:W3CDTF">2019-03-03T17:51:14Z</dcterms:created>
  <dcterms:modified xsi:type="dcterms:W3CDTF">2021-03-15T21:01:44Z</dcterms:modified>
</cp:coreProperties>
</file>

<file path=docProps/thumbnail.jpeg>
</file>